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 açıkken veliler yerleşirken konuşmayın; kapak ekranda dursun.
Köşeli parantezleri sunumdan önce doldurun (okul, sınıf, adınız).
Açılış cümlesi (tek nefes): "Bugün size çocuğunuzun okul gününü aynı gün telefonunuzdan görebileceğiniz bir uygulama tanıtacağım. 10 dakika sürecek, sonunda telefonunuzu çıkarmanızı isteyeceğim."
Sunum boyunca akılda kalmasını istediğimiz TEK cümle (ok): "Çocuğunuzun okul günü, aynı gün telefonunuzda."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ETKİLEŞİM 1 (sunumun ilk dakikası): "Bu cevabı alan kaç kişi var, elinizi kaldırın." Bekleyin, gülümseyin; salonun çoğu el kaldırır.
Buraya kendi 5 saniyelik anınızı koyun: bir velinin size "keşke o an orada olsaydım" dediği bir gün, ya da bir çocuğun okulda yaptığı ama evde anlatamadığı bir şey. Kısa ve gerçek olsun; abartmayın.
Slaytta yazmayan cümle: "Sorun çocukta değil; üç dört yaşında bir çocuk günü özetleyemez. Bu sorunun cevabını sizin için biz yazacağız."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Sunumun OKU bu slayttır; başlığı olduğu gibi okuyun ve bir saniye durun.
Vaadi küçük ve gerçek tutun: "Her gün roman değil; kısa, gerçek bilgiler. Ama her gün."
Telefondaki üç kart gerçek bildirim metinleridir (uygulama aynen böyle yazar).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 haritadır: "Şimdi bu üçünü tek tek göstereceğim." deyip geçin; ayrıntıya girmeyin.
Üç kelimeyi elinizle sayarak söyleyin: gösterir, takip ettirir, haber verir. Kapanışta aynı üçlüye döneceksiniz.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Kendi telefonunuzdan bir veli hesabıyla girip Portfolyo ekranını açın; en etkili an budur (çalışmanın fotoğrafı).
Sınıf kareleri: "Bu bölüm ancak rıza formunu imzalayanlar için açılır; başka velinin çocuğu görünmez, kendi çocuğunuz başka veliye görünmez." Bunu burada söyleyin, KVKK slaytında tekrar edin.
Gözlem kayıtları önce sizin onayınızdan geçer, sonra veliye açılır; velilere bunu "kontrol edilmiş bilgi" diye anlatın.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Velinin en çok merak ettiği ikili: yedi mi, uyudu mu. Örnek verin: "Öğle yemeğini işaretlediğim anda telefonunuza düşer."
İlaç için özellikle: "İlacı siz uygulamadan girersiniz, fotoğrafını da eklersiniz; ben uyguladığımda size saatiyle 'uygulandı' bildirimi gider." Bu bildirim kapatılamaz; güvenlik konusu.
Devam: "Gelmediği gün 'devamsız' bildirimi alırsınız; yanlış anlaşılmasın, bu bir uyarı değil bilgi."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ETKİLEŞİM 2: "Öğretmene mesaj yazmak isteyen kaç kişi var?" Sonra kuralı koyun: "Mesajlara gün içinde şu saatlerde bakarım; acil durumda okulu arayın." (Kendi saatinizi yazın.)
İhtiyaç listesi örneği: "Boya kalemi lazım dediğimde on veli birden almasın; biri 'ben getiririm' diye işaretler, diğerleri görür."
İlk Adım Defteri: MEB'in okula uyum defteridir; uygulamada dijital hâli var, akşam hatırlatması gelir.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ETKİLEŞİM 3 (en önemlisi): burada 2-3 dakika durun, veliler indirirken bekleyin. Salonun Wi-Fi şifresini tahtaya yazın.
SMS'i sunumdan ÖNCE gönderin (Veli Giriş Şifreleri sayfası); bazı veliler SMS'i sunum sırasında arayacak.
"Öğrenci No"yu bilmeyen veliye: SMS'te yazıyor; SMS gelmediyse sunumdan sonra size gelsinler, yeniden gönderirsiniz.
Bildirim izni: iPhone'da ilk açılışta sorar; Android'de de sorar. "Sonra" diyen veli ayarlardan açabilir.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kartların başlıkları uygulamanın gerçekten gönderdiği bildirim metinleridir; gövdeler örnektir.
Hepsini okumayın. Üçünü seçin: devam, yemek, yeni kayıt. Sonra "gerisi de böyle" deyin.
Ayrıca gidebilenler (slaytta yok): sınıf duyurusu, ödeme alındı bilgisi ve ödeme hatırlatması, paylaştığınız belge (anekdot, gelişim raporu), haftalık ve aylık bülten görselleri, Ailemle Okul Yolu aylık etkinlik listesi. Elle eklediğiniz portfolyo çalışması bildirim üretmez; veli uygulamayı açınca görür. Yapay zekâ destekli gözlem/portfolyo kayıtları "Öğretmeninizden yeni bir kayıt" başlığıyla, sizin kontrolünüzden sonra gider.
Hangi türlerin gideceğini siz e-Portfolyo Aile İzinleri sayfasından seçtiniz; burada "gelecek" dediğiniz her tür orada açık olsun.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Velinin sorusu şudur: "Bir şey işaretlediğinizde ne kadar sonra görürüm?" Cevap: "Genelde bir dakika içinde."
Ortadaki sütunu dürüstçe anlatın: "Duyuru ve anket gibi şeyleri gönderdikten sonra birkaç dakika bekletiyorum; yanlış yazdıysam geri alabileyim diye."
Gözlem kayıtları: yapay zekâ desteğiyle hazırlanan taslakları önce siz okur, sonra veliye açarsınız; velinin duyması gereken kısım "önce öğretmen kontrolü".
Saatler uygulama saatidir; velinin telefonu kapalıysa bildirim açılınca gelir.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Velilerin gizli korkusu: "Telefonum durmadan ötecek mi?" Cevap: "Hayır; hangi bildirimlerin gideceğini ben ayarlıyorum, günde birkaç kısa bilgi."
Dürüst not: Telefona düşmüş bir bildirim geri çekilemez; bu yüzden bazı bildirimleri birkaç dakika bekletiyorum.
Yeni uygulama sürümü yayınlandıkça bildirime dokununca açılan ekran gelişir; eski sürümde ana ekran açılabilir, "uygulamayı güncel tutun" deyin.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slaytı hızlı geçmeyin; velilerin güveni burada kazanılır.
Formlar sunumun sonunda masada; imzalayan veliye SMS o gün gider (imzasız veliye hesap açmayın).
Sınıf kareleri sorusu gelirse: "Rıza vermeyen çocuğu çekmiyorum; kadraja girdiyse o kareyi paylaşmıyorum."
Veri yalnız okul-veli iletişimi için kullanılır; üçüncü kişiyle paylaşılmaz.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Güçlü bitirin; son cümleyi hızlandırmayın. "Özetle..." diye başlayıp OK cümlesini söyleyin: "Çocuğunuzun okul günü, aynı gün telefonunuzda."
Soru-cevap için üçlü: önce kısa CEVAP, sonra bir ÖRNEK, sonra "sizin için anlamı şu" cümlesi.
Sık gelen sorular: Ücret? Veliye ücretsiz. İki veli aynı hesabı kullanabilir mi? Aynı Öğrenci No ve şifreyle iki telefondan girilebilir. Şifremi unuttum? Öğretmen yeniden gönderir. Telefonum eski? Uygulama güncel iOS ve Android sürümlerinde çalışır; olmuyorsa web'den de giriş var (okuloncesievrak.com/aile/giris).
Toplantı bitince karekod slaydına (8) geri dönün ve ekranda bırakın.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 gizlidir; sunum modunda atlanır. Yalnız sizin hazırlığınız içindir.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858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VELİ BİLGİLENDİRME TOPLANTISI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Çocuğunuzun okul günü, aynı gün telefonunuzda.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[Okul adı]  ·  [Sınıf adı]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Öğretmen: [Adınız Soyadınız]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126480" y="502920"/>
            <a:ext cx="2331720" cy="4160520"/>
          </a:xfrm>
          <a:prstGeom prst="roundRect">
            <a:avLst>
              <a:gd name="adj" fmla="val 12549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0" y="594360"/>
            <a:ext cx="2148840" cy="3977640"/>
          </a:xfrm>
          <a:prstGeom prst="roundRect">
            <a:avLst>
              <a:gd name="adj" fmla="val 11064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72300" y="649224"/>
            <a:ext cx="640080" cy="109728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217920" y="7955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16:40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327648" y="1371600"/>
            <a:ext cx="192938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37376" y="148132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37376" y="14813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1463040"/>
            <a:ext cx="1380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4" name="Text 12"/>
          <p:cNvSpPr txBox="1"/>
          <p:nvPr/>
        </p:nvSpPr>
        <p:spPr>
          <a:xfrm>
            <a:off x="6437376" y="1755648"/>
            <a:ext cx="1709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Öğretmeninizden yeni bir kayıt 📝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6437376" y="1965960"/>
            <a:ext cx="1709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Anekdot gözlem kaydı: Bahçede arkadaşına yardım etti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327648" y="2322576"/>
            <a:ext cx="192938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37376" y="243230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37376" y="2432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2414016"/>
            <a:ext cx="1380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20" name="Text 18"/>
          <p:cNvSpPr txBox="1"/>
          <p:nvPr/>
        </p:nvSpPr>
        <p:spPr>
          <a:xfrm>
            <a:off x="6437376" y="2706624"/>
            <a:ext cx="1709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 Takibi Güncellendi 🍽️</a:t>
            </a:r>
            <a:endParaRPr lang="en-US" sz="850" dirty="0"/>
          </a:p>
        </p:txBody>
      </p:sp>
      <p:sp>
        <p:nvSpPr>
          <p:cNvPr id="21" name="Text 19"/>
          <p:cNvSpPr txBox="1"/>
          <p:nvPr/>
        </p:nvSpPr>
        <p:spPr>
          <a:xfrm>
            <a:off x="6437376" y="2916936"/>
            <a:ext cx="1709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yemek takibini güncelledi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327648" y="3273552"/>
            <a:ext cx="192938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437376" y="3383280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37376" y="338328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6766560" y="3364992"/>
            <a:ext cx="1380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26" name="Text 24"/>
          <p:cNvSpPr txBox="1"/>
          <p:nvPr/>
        </p:nvSpPr>
        <p:spPr>
          <a:xfrm>
            <a:off x="6437376" y="3657600"/>
            <a:ext cx="1709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Bildirimi ✅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6437376" y="3867912"/>
            <a:ext cx="1709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Öğrenciniz bugün tam gün devam etti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Akşam sofrasındaki en kısa sohbet.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600200"/>
            <a:ext cx="3931920" cy="1143000"/>
          </a:xfrm>
          <a:prstGeom prst="roundRect">
            <a:avLst>
              <a:gd name="adj" fmla="val 24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0120" y="1600200"/>
            <a:ext cx="3566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Bugün okulda ne yaptın?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480560" y="2926080"/>
            <a:ext cx="3931920" cy="1143000"/>
          </a:xfrm>
          <a:prstGeom prst="roundRect">
            <a:avLst>
              <a:gd name="adj" fmla="val 24000"/>
            </a:avLst>
          </a:prstGeom>
          <a:solidFill>
            <a:srgbClr val="DCEEF1"/>
          </a:solidFill>
          <a:ln w="12700">
            <a:solidFill>
              <a:srgbClr val="DCEE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709160" y="2926080"/>
            <a:ext cx="3566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Hiçbir şey.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731520" y="3063240"/>
            <a:ext cx="822960" cy="822960"/>
          </a:xfrm>
          <a:prstGeom prst="ellipse">
            <a:avLst/>
          </a:prstGeom>
          <a:solidFill>
            <a:srgbClr val="DCEEF1"/>
          </a:solidFill>
          <a:ln w="12700">
            <a:solidFill>
              <a:srgbClr val="DCEEF1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490" y="3277210"/>
            <a:ext cx="395021" cy="39502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31520" y="42976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Çocuklar günün heyecanını okulda bırakır; eve "hiçbir şey" gelir.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Artık o sorunun cevabı akşam telefonunuzda hazır olacak.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035040" y="822960"/>
            <a:ext cx="2377440" cy="4069080"/>
          </a:xfrm>
          <a:prstGeom prst="roundRect">
            <a:avLst>
              <a:gd name="adj" fmla="val 12308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126480" y="914400"/>
            <a:ext cx="2194560" cy="3886200"/>
          </a:xfrm>
          <a:prstGeom prst="roundRect">
            <a:avLst>
              <a:gd name="adj" fmla="val 10833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03720" y="969264"/>
            <a:ext cx="640080" cy="109728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126480" y="1115568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16:40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236208" y="1691640"/>
            <a:ext cx="19751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345936" y="180136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345936" y="18013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6675120" y="1783080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1" name="Text 9"/>
          <p:cNvSpPr txBox="1"/>
          <p:nvPr/>
        </p:nvSpPr>
        <p:spPr>
          <a:xfrm>
            <a:off x="6345936" y="2075688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Bildirimi ✅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6345936" y="2286000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Öğrenciniz bugün tam gün devam etti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236208" y="2642616"/>
            <a:ext cx="19751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45936" y="275234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45936" y="275234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6675120" y="2734056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7" name="Text 15"/>
          <p:cNvSpPr txBox="1"/>
          <p:nvPr/>
        </p:nvSpPr>
        <p:spPr>
          <a:xfrm>
            <a:off x="6345936" y="3026664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Uyku Takibi Güncellendi 😴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345936" y="3236976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uyku takibini güncelledi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236208" y="3593592"/>
            <a:ext cx="1975104" cy="841248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345936" y="3703320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45936" y="370332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675120" y="3685032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23" name="Text 21"/>
          <p:cNvSpPr txBox="1"/>
          <p:nvPr/>
        </p:nvSpPr>
        <p:spPr>
          <a:xfrm>
            <a:off x="6345936" y="3977640"/>
            <a:ext cx="1755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Öğretmeninizden yeni bir kayıt 📝</a:t>
            </a:r>
            <a:endParaRPr lang="en-US" sz="850" dirty="0"/>
          </a:p>
        </p:txBody>
      </p:sp>
      <p:sp>
        <p:nvSpPr>
          <p:cNvPr id="24" name="Text 22"/>
          <p:cNvSpPr txBox="1"/>
          <p:nvPr/>
        </p:nvSpPr>
        <p:spPr>
          <a:xfrm>
            <a:off x="6345936" y="4187952"/>
            <a:ext cx="17556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Sistematik gözlem: Parmak baskısı etkinliği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548640" y="146304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041" y="1610441"/>
            <a:ext cx="272125" cy="272125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280160" y="144475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okulda kaydeder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173736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Yemek, uyku, devam, çalışma, gözlem — gün içinde, olduğu anda.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548640" y="251460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41" y="2662001"/>
            <a:ext cx="272125" cy="272125"/>
          </a:xfrm>
          <a:prstGeom prst="rect">
            <a:avLst/>
          </a:prstGeom>
        </p:spPr>
      </p:pic>
      <p:sp>
        <p:nvSpPr>
          <p:cNvPr id="31" name="Text 27"/>
          <p:cNvSpPr txBox="1"/>
          <p:nvPr/>
        </p:nvSpPr>
        <p:spPr>
          <a:xfrm>
            <a:off x="1280160" y="249631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 aynı gün görürsünüz</a:t>
            </a:r>
            <a:endParaRPr lang="en-US" sz="1600" dirty="0"/>
          </a:p>
        </p:txBody>
      </p:sp>
      <p:sp>
        <p:nvSpPr>
          <p:cNvPr id="32" name="Text 28"/>
          <p:cNvSpPr txBox="1"/>
          <p:nvPr/>
        </p:nvSpPr>
        <p:spPr>
          <a:xfrm>
            <a:off x="1280160" y="27889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Telefonunuza bildirim düşer; uygulamada ayrıntısı durur.</a:t>
            </a:r>
            <a:endParaRPr lang="en-US" sz="1300" dirty="0"/>
          </a:p>
        </p:txBody>
      </p:sp>
      <p:sp>
        <p:nvSpPr>
          <p:cNvPr id="33" name="Shape 29"/>
          <p:cNvSpPr/>
          <p:nvPr/>
        </p:nvSpPr>
        <p:spPr>
          <a:xfrm>
            <a:off x="548640" y="356616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3713561"/>
            <a:ext cx="272125" cy="272125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1280160" y="354787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Sofrada konuşacak bir şeyiniz olur</a:t>
            </a:r>
            <a:endParaRPr lang="en-US" sz="1600" dirty="0"/>
          </a:p>
        </p:txBody>
      </p:sp>
      <p:sp>
        <p:nvSpPr>
          <p:cNvPr id="36" name="Text 31"/>
          <p:cNvSpPr txBox="1"/>
          <p:nvPr/>
        </p:nvSpPr>
        <p:spPr>
          <a:xfrm>
            <a:off x="1280160" y="384048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"Bugün parmak baskısı yapmışsın, anlatsana." diye başlarsınız.</a:t>
            </a:r>
            <a:endParaRPr lang="en-US" sz="1300" dirty="0"/>
          </a:p>
        </p:txBody>
      </p:sp>
      <p:sp>
        <p:nvSpPr>
          <p:cNvPr id="37" name="Text 32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üç şey yapar: gösterir, takip ettirir, haber verir.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457200" y="1417320"/>
            <a:ext cx="2651760" cy="3017520"/>
          </a:xfrm>
          <a:prstGeom prst="roundRect">
            <a:avLst>
              <a:gd name="adj" fmla="val 620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691640"/>
            <a:ext cx="731520" cy="7315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15" y="1881835"/>
            <a:ext cx="351130" cy="35113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Gösterir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01752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Çocuğunuzun çalışmalarını, gözlem kayıtlarını, sınıf karelerini ve bültenleri.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46120" y="1417320"/>
            <a:ext cx="2651760" cy="3017520"/>
          </a:xfrm>
          <a:prstGeom prst="roundRect">
            <a:avLst>
              <a:gd name="adj" fmla="val 620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520440" y="1691640"/>
            <a:ext cx="731520" cy="731520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35" y="1881835"/>
            <a:ext cx="351130" cy="35113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Takip ettirir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301752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Yemek, uyku, devam, ilaç, servis ve günün müfredatını; öğün öğün, gün gün.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035040" y="1417320"/>
            <a:ext cx="2651760" cy="3017520"/>
          </a:xfrm>
          <a:prstGeom prst="roundRect">
            <a:avLst>
              <a:gd name="adj" fmla="val 620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09360" y="1691640"/>
            <a:ext cx="731520" cy="73152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555" y="1881835"/>
            <a:ext cx="351130" cy="35113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0936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Haber verir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309360" y="3017520"/>
            <a:ext cx="2148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yeni kayıtta telefonunuza bildirim; kaçırırsanız uygulamada durur.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Çocuğunuzun çalışmalarını ve gelişim kayıtlarını siz de görürsünüz.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40080" y="15727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39" y="1703527"/>
            <a:ext cx="241402" cy="24140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5910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Dijital Portfolyo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488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Okulda yaptığı çalışmalar; tarihe göre, fotoğraflı.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46120" y="13716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29000" y="15727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759" y="1703527"/>
            <a:ext cx="241402" cy="24140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069080" y="15910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Gözlem Kayıtları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21488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Anekdot ve sistematik gözlemler; öğretmen ne fark etti.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035040" y="13716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217920" y="15727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79" y="1703527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5910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Paylaşılan Belgeler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1488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 paylaştığı gelişim raporu ve formlar; bağlantıyla telefonunuzda.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57200" y="29718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0080" y="31729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" y="3303727"/>
            <a:ext cx="241402" cy="24140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280160" y="31912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Sınıfımızdan Kareler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37490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fotoğraf ve videoları; yalnız açık rızayla.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3246120" y="29718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3429000" y="31729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759" y="3303727"/>
            <a:ext cx="241402" cy="24140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069080" y="31912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Bülten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37490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gün sınıfta ne yapıldı; tek görselde özet.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6035040" y="2971800"/>
            <a:ext cx="2651760" cy="1417320"/>
          </a:xfrm>
          <a:prstGeom prst="roundRect">
            <a:avLst>
              <a:gd name="adj" fmla="val 903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38100" dist="12700" dir="5400000">
              <a:srgbClr val="0F172A">
                <a:alpha val="8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217920" y="31729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679" y="3303727"/>
            <a:ext cx="241402" cy="24140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858000" y="3191256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Bülten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6217920" y="37490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 boyunca neler yapıldı, neler öğrenildi.</a:t>
            </a:r>
            <a:endParaRPr lang="en-US" sz="1200" dirty="0"/>
          </a:p>
        </p:txBody>
      </p:sp>
      <p:sp>
        <p:nvSpPr>
          <p:cNvPr id="33" name="Text 25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Yemek, uyku, devam ve ilaç bilgisi aynı gün elinizde.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457200" y="141732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601" y="1564721"/>
            <a:ext cx="272125" cy="27212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88720" y="13990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188720" y="16916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Kahvaltı, öğle, ikindi; öğün öğün ne kadar yedi.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663440" y="1417320"/>
            <a:ext cx="566928" cy="566928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841" y="1564721"/>
            <a:ext cx="272125" cy="27212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394960" y="139903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Uyku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5394960" y="16916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Sabah, öğle ve ikindi uykusu.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457200" y="246888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01" y="2616281"/>
            <a:ext cx="272125" cy="27212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88720" y="245059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1188720" y="27432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gün, yarım gün ya da devamsız; aylık özetiyle.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4663440" y="2468880"/>
            <a:ext cx="566928" cy="566928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841" y="2616281"/>
            <a:ext cx="272125" cy="27212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394960" y="245059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İlaç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5394960" y="27432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 yazdığınız talimat ve "uygulandı" bilgisi, saatiyle.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457200" y="3520440"/>
            <a:ext cx="566928" cy="566928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601" y="3667841"/>
            <a:ext cx="272125" cy="272125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88720" y="35021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Servis</a:t>
            </a:r>
            <a:endParaRPr lang="en-US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1188720" y="37947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Servis bilgisi.</a:t>
            </a:r>
            <a:endParaRPr lang="en-US" sz="1250" dirty="0"/>
          </a:p>
        </p:txBody>
      </p:sp>
      <p:sp>
        <p:nvSpPr>
          <p:cNvPr id="23" name="Shape 16"/>
          <p:cNvSpPr/>
          <p:nvPr/>
        </p:nvSpPr>
        <p:spPr>
          <a:xfrm>
            <a:off x="4663440" y="3520440"/>
            <a:ext cx="566928" cy="566928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841" y="3667841"/>
            <a:ext cx="272125" cy="272125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5394960" y="35021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Müfredat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5394960" y="379476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gün ne işlendi; öğretmen değerlendirmesiyle.</a:t>
            </a:r>
            <a:endParaRPr lang="en-US" sz="1250" dirty="0"/>
          </a:p>
        </p:txBody>
      </p:sp>
      <p:sp>
        <p:nvSpPr>
          <p:cNvPr id="27" name="Text 19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tek yönlü değil: siz de öğretmene ulaşırsınız.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2286000" cy="3383280"/>
          </a:xfrm>
          <a:prstGeom prst="roundRect">
            <a:avLst>
              <a:gd name="adj" fmla="val 128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280160"/>
            <a:ext cx="2103120" cy="3200400"/>
          </a:xfrm>
          <a:prstGeom prst="roundRect">
            <a:avLst>
              <a:gd name="adj" fmla="val 11304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1600" y="1335024"/>
            <a:ext cx="640080" cy="109728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4813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09:05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9808" y="2057400"/>
            <a:ext cx="1883664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59536" y="216712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59536" y="21671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148840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1" name="Text 9"/>
          <p:cNvSpPr txBox="1"/>
          <p:nvPr/>
        </p:nvSpPr>
        <p:spPr>
          <a:xfrm>
            <a:off x="859536" y="2441448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Mesaj 💬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859536" y="2651760"/>
            <a:ext cx="16642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Öğretmenim, Ali bugün biraz halsizdi; öğlen uykusunu uzun tutabilir misiniz?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749808" y="3127248"/>
            <a:ext cx="1883664" cy="96012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59536" y="3236976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59536" y="32369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3218688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7" name="Text 15"/>
          <p:cNvSpPr txBox="1"/>
          <p:nvPr/>
        </p:nvSpPr>
        <p:spPr>
          <a:xfrm>
            <a:off x="859536" y="3511296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İlaç Uygulandı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859536" y="3721608"/>
            <a:ext cx="16642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 'Öksürük şurubu' ilacını saat 12:30 uyguladı.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3291840" y="1280160"/>
            <a:ext cx="457200" cy="45720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712" y="1399032"/>
            <a:ext cx="219456" cy="219456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3886200" y="1252728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 yazın</a:t>
            </a:r>
            <a:endParaRPr lang="en-US" sz="1450" dirty="0"/>
          </a:p>
        </p:txBody>
      </p:sp>
      <p:sp>
        <p:nvSpPr>
          <p:cNvPr id="22" name="Text 19"/>
          <p:cNvSpPr txBox="1"/>
          <p:nvPr/>
        </p:nvSpPr>
        <p:spPr>
          <a:xfrm>
            <a:off x="3886200" y="1517904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Öğretmeninize uygulamadan mesaj gönderin; cevabı yine burada.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291840" y="1993392"/>
            <a:ext cx="457200" cy="45720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712" y="2112264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3886200" y="19659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İlaç talimatı ekleyin</a:t>
            </a:r>
            <a:endParaRPr lang="en-US" sz="1450" dirty="0"/>
          </a:p>
        </p:txBody>
      </p:sp>
      <p:sp>
        <p:nvSpPr>
          <p:cNvPr id="26" name="Text 22"/>
          <p:cNvSpPr txBox="1"/>
          <p:nvPr/>
        </p:nvSpPr>
        <p:spPr>
          <a:xfrm>
            <a:off x="3886200" y="2231136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İlacın adı, saati ve kutusunun fotoğrafı; öğretmen "uygulandı" der.</a:t>
            </a:r>
            <a:endParaRPr lang="en-US" sz="1150" dirty="0"/>
          </a:p>
        </p:txBody>
      </p:sp>
      <p:sp>
        <p:nvSpPr>
          <p:cNvPr id="27" name="Shape 23"/>
          <p:cNvSpPr/>
          <p:nvPr/>
        </p:nvSpPr>
        <p:spPr>
          <a:xfrm>
            <a:off x="3291840" y="2706624"/>
            <a:ext cx="457200" cy="45720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712" y="2825496"/>
            <a:ext cx="219456" cy="219456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3886200" y="267919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Anketi cevaplayın</a:t>
            </a:r>
            <a:endParaRPr lang="en-US" sz="1450" dirty="0"/>
          </a:p>
        </p:txBody>
      </p:sp>
      <p:sp>
        <p:nvSpPr>
          <p:cNvPr id="30" name="Text 25"/>
          <p:cNvSpPr txBox="1"/>
          <p:nvPr/>
        </p:nvSpPr>
        <p:spPr>
          <a:xfrm>
            <a:off x="3886200" y="2944368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Sınıfın ya da okulun sorusuna telefonunuzdan oy verin, sonucu görün.</a:t>
            </a:r>
            <a:endParaRPr lang="en-US" sz="1150" dirty="0"/>
          </a:p>
        </p:txBody>
      </p:sp>
      <p:sp>
        <p:nvSpPr>
          <p:cNvPr id="31" name="Shape 26"/>
          <p:cNvSpPr/>
          <p:nvPr/>
        </p:nvSpPr>
        <p:spPr>
          <a:xfrm>
            <a:off x="3291840" y="3419856"/>
            <a:ext cx="457200" cy="45720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712" y="3538728"/>
            <a:ext cx="219456" cy="219456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3886200" y="339242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"Ben getiririm" deyin</a:t>
            </a:r>
            <a:endParaRPr lang="en-US" sz="1450" dirty="0"/>
          </a:p>
        </p:txBody>
      </p:sp>
      <p:sp>
        <p:nvSpPr>
          <p:cNvPr id="34" name="Text 28"/>
          <p:cNvSpPr txBox="1"/>
          <p:nvPr/>
        </p:nvSpPr>
        <p:spPr>
          <a:xfrm>
            <a:off x="3886200" y="36576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İhtiyaç listesinden bir kalemi üstlenin; herkes görür, çift alım olmaz.</a:t>
            </a:r>
            <a:endParaRPr lang="en-US" sz="1150" dirty="0"/>
          </a:p>
        </p:txBody>
      </p:sp>
      <p:sp>
        <p:nvSpPr>
          <p:cNvPr id="35" name="Shape 29"/>
          <p:cNvSpPr/>
          <p:nvPr/>
        </p:nvSpPr>
        <p:spPr>
          <a:xfrm>
            <a:off x="3291840" y="4133088"/>
            <a:ext cx="457200" cy="45720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712" y="4251960"/>
            <a:ext cx="219456" cy="219456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3886200" y="4105656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Adım Defteri</a:t>
            </a:r>
            <a:endParaRPr lang="en-US" sz="1450" dirty="0"/>
          </a:p>
        </p:txBody>
      </p:sp>
      <p:sp>
        <p:nvSpPr>
          <p:cNvPr id="38" name="Text 31"/>
          <p:cNvSpPr txBox="1"/>
          <p:nvPr/>
        </p:nvSpPr>
        <p:spPr>
          <a:xfrm>
            <a:off x="3886200" y="437083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Okula uyum defterinin sayfalarını fotoğraf ve notla siz doldurun.</a:t>
            </a:r>
            <a:endParaRPr lang="en-US" sz="1150" dirty="0"/>
          </a:p>
        </p:txBody>
      </p:sp>
      <p:sp>
        <p:nvSpPr>
          <p:cNvPr id="39" name="Text 32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Şimdi telefonunuzu çıkarın: kurulum üç adım.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0" descr="qr-a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63040"/>
            <a:ext cx="2286000" cy="22860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7947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114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  ·  Google Play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749040" y="1417320"/>
            <a:ext cx="566928" cy="566928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749040" y="1417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4526280" y="139903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Uygulamayı indirin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1746504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Karekodu okutun ya da mağazada "e-Portfolyo Aile" yazın. Ücretsizdir.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749040" y="2514600"/>
            <a:ext cx="566928" cy="566928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74904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526280" y="249631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ile gelen bilgilerle giriş yapın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4526280" y="2843784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size Öğrenci No ve Şifre içeren bir SMS gönderir. Gönderen: OkulOnEvrak.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3749040" y="3611880"/>
            <a:ext cx="566928" cy="566928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749040" y="36118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4526280" y="359359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"Bildirimlere izin ver" sorusuna Evet deyin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526280" y="3941064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İzin vermezseniz uygulama çalışır ama telefonunuz haber vermez.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bildirimler telefonunuza düşecek.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66928" y="134416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66928" y="1344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132588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566928" y="1618488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Bildirimi ✅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66928" y="1828800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Öğrenciniz bugün tam gün devam etti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246120" y="1234440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355848" y="134416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55848" y="1344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3685032" y="132588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3" name="Text 11"/>
          <p:cNvSpPr txBox="1"/>
          <p:nvPr/>
        </p:nvSpPr>
        <p:spPr>
          <a:xfrm>
            <a:off x="3355848" y="1618488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 Takibi Güncellendi 🍽️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3355848" y="1828800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yemek takibini güncelledi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035040" y="1234440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44768" y="134416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144768" y="134416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473952" y="132588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1618488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Uyku Takibi Güncellendi 😴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144768" y="1828800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uyku takibini güncelledi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57200" y="2139696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66928" y="224942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66928" y="224942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896112" y="2231136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2523744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Öğretmeninizden yeni bir kayıt 📝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66928" y="2734056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Anekdot gözlem kaydı: Bahçede arkadaşına yardım etti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3246120" y="2139696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355848" y="224942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355848" y="224942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3685032" y="2231136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31" name="Text 29"/>
          <p:cNvSpPr txBox="1"/>
          <p:nvPr/>
        </p:nvSpPr>
        <p:spPr>
          <a:xfrm>
            <a:off x="3355848" y="2523744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Mesaj 💬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3355848" y="2734056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Yarın 10:00'da bahçede olacağız; su matarası lütfen.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6035040" y="2139696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144768" y="224942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144768" y="224942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473952" y="2231136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37" name="Text 35"/>
          <p:cNvSpPr txBox="1"/>
          <p:nvPr/>
        </p:nvSpPr>
        <p:spPr>
          <a:xfrm>
            <a:off x="6144768" y="2523744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İlaç Uygulandı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6144768" y="2734056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 'Öksürük şurubu' ilacını saat 12:30 uyguladı.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457200" y="3044952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566928" y="3154680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66928" y="315468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96112" y="313639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43" name="Text 41"/>
          <p:cNvSpPr txBox="1"/>
          <p:nvPr/>
        </p:nvSpPr>
        <p:spPr>
          <a:xfrm>
            <a:off x="566928" y="3429000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Eylül 2026 Pazartesi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566928" y="3639312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bülten: bugün renkleri ve sonbahar yapraklarını keşfettik.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3246120" y="3044952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3355848" y="3154680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3355848" y="315468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48" name="Text 46"/>
          <p:cNvSpPr txBox="1"/>
          <p:nvPr/>
        </p:nvSpPr>
        <p:spPr>
          <a:xfrm>
            <a:off x="3685032" y="313639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49" name="Text 47"/>
          <p:cNvSpPr txBox="1"/>
          <p:nvPr/>
        </p:nvSpPr>
        <p:spPr>
          <a:xfrm>
            <a:off x="3355848" y="3429000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Anket 📊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3355848" y="3639312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görüşünüzü soruyor: Veli toplantısı hangi gün?</a:t>
            </a:r>
            <a:endParaRPr lang="en-US" sz="850" dirty="0"/>
          </a:p>
        </p:txBody>
      </p:sp>
      <p:sp>
        <p:nvSpPr>
          <p:cNvPr id="51" name="Shape 49"/>
          <p:cNvSpPr/>
          <p:nvPr/>
        </p:nvSpPr>
        <p:spPr>
          <a:xfrm>
            <a:off x="6035040" y="3044952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52" name="Shape 50"/>
          <p:cNvSpPr/>
          <p:nvPr/>
        </p:nvSpPr>
        <p:spPr>
          <a:xfrm>
            <a:off x="6144768" y="3154680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6144768" y="315468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54" name="Text 52"/>
          <p:cNvSpPr txBox="1"/>
          <p:nvPr/>
        </p:nvSpPr>
        <p:spPr>
          <a:xfrm>
            <a:off x="6473952" y="3136392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55" name="Text 53"/>
          <p:cNvSpPr txBox="1"/>
          <p:nvPr/>
        </p:nvSpPr>
        <p:spPr>
          <a:xfrm>
            <a:off x="6144768" y="3429000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🎒 İhtiyaç Listesi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6144768" y="3639312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hafta: islak mendil, sulu boya, önlük.</a:t>
            </a:r>
            <a:endParaRPr lang="en-US" sz="850" dirty="0"/>
          </a:p>
        </p:txBody>
      </p:sp>
      <p:sp>
        <p:nvSpPr>
          <p:cNvPr id="57" name="Shape 55"/>
          <p:cNvSpPr/>
          <p:nvPr/>
        </p:nvSpPr>
        <p:spPr>
          <a:xfrm>
            <a:off x="457200" y="3950208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58" name="Shape 56"/>
          <p:cNvSpPr/>
          <p:nvPr/>
        </p:nvSpPr>
        <p:spPr>
          <a:xfrm>
            <a:off x="566928" y="4059936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566928" y="405993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60" name="Text 58"/>
          <p:cNvSpPr txBox="1"/>
          <p:nvPr/>
        </p:nvSpPr>
        <p:spPr>
          <a:xfrm>
            <a:off x="896112" y="404164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61" name="Text 59"/>
          <p:cNvSpPr txBox="1"/>
          <p:nvPr/>
        </p:nvSpPr>
        <p:spPr>
          <a:xfrm>
            <a:off x="566928" y="4334256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🏠 Evde Kaliteli Zaman Önerisi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566928" y="4544568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Bugünkü etkinliğin devamı için evde 10 dakikalık bir oyun.</a:t>
            </a:r>
            <a:endParaRPr lang="en-US" sz="850" dirty="0"/>
          </a:p>
        </p:txBody>
      </p:sp>
      <p:sp>
        <p:nvSpPr>
          <p:cNvPr id="63" name="Shape 61"/>
          <p:cNvSpPr/>
          <p:nvPr/>
        </p:nvSpPr>
        <p:spPr>
          <a:xfrm>
            <a:off x="3246120" y="3950208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64" name="Shape 62"/>
          <p:cNvSpPr/>
          <p:nvPr/>
        </p:nvSpPr>
        <p:spPr>
          <a:xfrm>
            <a:off x="3355848" y="4059936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3355848" y="405993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66" name="Text 64"/>
          <p:cNvSpPr txBox="1"/>
          <p:nvPr/>
        </p:nvSpPr>
        <p:spPr>
          <a:xfrm>
            <a:off x="3685032" y="404164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67" name="Text 65"/>
          <p:cNvSpPr txBox="1"/>
          <p:nvPr/>
        </p:nvSpPr>
        <p:spPr>
          <a:xfrm>
            <a:off x="3355848" y="4334256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Aile Bilgilendirmesi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3355848" y="4544568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Eylül döneminden yeni bir aile bilgilendirmesi paylaştı</a:t>
            </a:r>
            <a:endParaRPr lang="en-US" sz="850" dirty="0"/>
          </a:p>
        </p:txBody>
      </p:sp>
      <p:sp>
        <p:nvSpPr>
          <p:cNvPr id="69" name="Shape 67"/>
          <p:cNvSpPr/>
          <p:nvPr/>
        </p:nvSpPr>
        <p:spPr>
          <a:xfrm>
            <a:off x="6035040" y="3950208"/>
            <a:ext cx="2651760" cy="786384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70" name="Shape 68"/>
          <p:cNvSpPr/>
          <p:nvPr/>
        </p:nvSpPr>
        <p:spPr>
          <a:xfrm>
            <a:off x="6144768" y="4059936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6144768" y="405993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72" name="Text 70"/>
          <p:cNvSpPr txBox="1"/>
          <p:nvPr/>
        </p:nvSpPr>
        <p:spPr>
          <a:xfrm>
            <a:off x="6473952" y="404164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73" name="Text 71"/>
          <p:cNvSpPr txBox="1"/>
          <p:nvPr/>
        </p:nvSpPr>
        <p:spPr>
          <a:xfrm>
            <a:off x="6144768" y="4334256"/>
            <a:ext cx="2432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Adım Defteri</a:t>
            </a:r>
            <a:endParaRPr lang="en-US" sz="1050" dirty="0"/>
          </a:p>
        </p:txBody>
      </p:sp>
      <p:sp>
        <p:nvSpPr>
          <p:cNvPr id="74" name="Text 72"/>
          <p:cNvSpPr txBox="1"/>
          <p:nvPr/>
        </p:nvSpPr>
        <p:spPr>
          <a:xfrm>
            <a:off x="6144768" y="4544568"/>
            <a:ext cx="2432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Bugünün defter sayfası hazır: birlikte doldurun.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Çoğu bildirim dakikalar içinde gelir; birkaçı belirli saatte.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457200" y="1325880"/>
            <a:ext cx="2651760" cy="3337560"/>
          </a:xfrm>
          <a:prstGeom prst="roundRect">
            <a:avLst>
              <a:gd name="adj" fmla="val 551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0876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6559" y="1639519"/>
            <a:ext cx="241402" cy="24140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5544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Anında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1488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 işaretler işaretlemez: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231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Mesaj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/ devamsızlık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Yemek ve uyku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İlaç uygulandı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İhtiyaç listesi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Müfredat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46120" y="1325880"/>
            <a:ext cx="2651760" cy="3337560"/>
          </a:xfrm>
          <a:prstGeom prst="roundRect">
            <a:avLst>
              <a:gd name="adj" fmla="val 551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474720" y="1508760"/>
            <a:ext cx="502920" cy="50292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479" y="1639519"/>
            <a:ext cx="241402" cy="24140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114800" y="15544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Birkaç dakika sonra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21488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 vazgeçme payıyla: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3474720" y="24231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duyurusu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Anket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Paylaşılan belge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bülten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Ödeme bilgisi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Gözlem ve portfolyo kayıtları (önce öğretmen kontrolü)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035040" y="1325880"/>
            <a:ext cx="2651760" cy="3337560"/>
          </a:xfrm>
          <a:prstGeom prst="roundRect">
            <a:avLst>
              <a:gd name="adj" fmla="val 5517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263640" y="1508760"/>
            <a:ext cx="502920" cy="502920"/>
          </a:xfrm>
          <a:prstGeom prst="ellipse">
            <a:avLst/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399" y="1639519"/>
            <a:ext cx="241402" cy="24140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903720" y="15544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Belirli saatte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6263640" y="21488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Takvime bağlı: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6263640" y="2423160"/>
            <a:ext cx="2286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Günlük bülten: gün hazır olunca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Haftalık bülten görseli: Pazar 19:00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bülten görseli: ayın 1'i 09:00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Adım Defteri: 18:30</a:t>
            </a:r>
            <a:endParaRPr lang="en-US" sz="12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Ailemle Okul Yolu: aylık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Bildirimlerin dozunu öğretmeniniz ayarlar; geçmişe uygulamadan bakarsınız.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1502359"/>
            <a:ext cx="241402" cy="24140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35331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Fazla bildirim olmaz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234440" y="162763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Hangi türlerin gideceğini öğretmeniniz seçer; gereksiz olanı kapatır.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48640" y="219456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9" y="2325319"/>
            <a:ext cx="241402" cy="24140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34440" y="217627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Kaçırdıysanız kaybolmaz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234440" y="245059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Uygulamadaki Bildirimler listesinde durur; dokununca ilgili ekran açılır.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548640" y="30175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" y="3148279"/>
            <a:ext cx="241402" cy="24140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34440" y="299923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Listeden silebilirsiniz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1234440" y="327355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Okuduğunuz bildirimi listeden kaldırın; içerik uygulamada kalır.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548640" y="384048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" y="3971239"/>
            <a:ext cx="241402" cy="24140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234440" y="382219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 ayarı sizin elinizde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1234440" y="409651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Bildirimleri telefondan tamamen kapatabilirsiniz; o zaman haber almazsınız.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6217920" y="868680"/>
            <a:ext cx="2286000" cy="4023360"/>
          </a:xfrm>
          <a:prstGeom prst="roundRect">
            <a:avLst>
              <a:gd name="adj" fmla="val 128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309360" y="960120"/>
            <a:ext cx="2103120" cy="3840480"/>
          </a:xfrm>
          <a:prstGeom prst="roundRect">
            <a:avLst>
              <a:gd name="adj" fmla="val 11304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040880" y="1014984"/>
            <a:ext cx="640080" cy="109728"/>
          </a:xfrm>
          <a:prstGeom prst="roundRect">
            <a:avLst>
              <a:gd name="adj" fmla="val 50000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6309360" y="11612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Bildirimler</a:t>
            </a:r>
            <a:endParaRPr lang="en-US" sz="2000" dirty="0"/>
          </a:p>
        </p:txBody>
      </p:sp>
      <p:sp>
        <p:nvSpPr>
          <p:cNvPr id="23" name="Shape 17"/>
          <p:cNvSpPr/>
          <p:nvPr/>
        </p:nvSpPr>
        <p:spPr>
          <a:xfrm>
            <a:off x="6419088" y="1737360"/>
            <a:ext cx="1883664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528816" y="1847088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6528816" y="18470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6858000" y="1828800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27" name="Text 21"/>
          <p:cNvSpPr txBox="1"/>
          <p:nvPr/>
        </p:nvSpPr>
        <p:spPr>
          <a:xfrm>
            <a:off x="6528816" y="2121408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Anket 📊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6528816" y="2331720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Öğretmeniniz görüşünüzü soruyor: Gezi için uygun gün?</a:t>
            </a:r>
            <a:endParaRPr lang="en-US" sz="850" dirty="0"/>
          </a:p>
        </p:txBody>
      </p:sp>
      <p:sp>
        <p:nvSpPr>
          <p:cNvPr id="29" name="Shape 23"/>
          <p:cNvSpPr/>
          <p:nvPr/>
        </p:nvSpPr>
        <p:spPr>
          <a:xfrm>
            <a:off x="6419088" y="2670048"/>
            <a:ext cx="1883664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6528816" y="2779776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6528816" y="27797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32" name="Text 26"/>
          <p:cNvSpPr txBox="1"/>
          <p:nvPr/>
        </p:nvSpPr>
        <p:spPr>
          <a:xfrm>
            <a:off x="6858000" y="2761488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33" name="Text 27"/>
          <p:cNvSpPr txBox="1"/>
          <p:nvPr/>
        </p:nvSpPr>
        <p:spPr>
          <a:xfrm>
            <a:off x="6528816" y="3054096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Devam Bildirimi ✅</a:t>
            </a:r>
            <a:endParaRPr lang="en-US" sz="1000" dirty="0"/>
          </a:p>
        </p:txBody>
      </p:sp>
      <p:sp>
        <p:nvSpPr>
          <p:cNvPr id="34" name="Text 28"/>
          <p:cNvSpPr txBox="1"/>
          <p:nvPr/>
        </p:nvSpPr>
        <p:spPr>
          <a:xfrm>
            <a:off x="6528816" y="3264408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Öğrenciniz bugün tam gün devam etti</a:t>
            </a:r>
            <a:endParaRPr lang="en-US" sz="850" dirty="0"/>
          </a:p>
        </p:txBody>
      </p:sp>
      <p:sp>
        <p:nvSpPr>
          <p:cNvPr id="35" name="Shape 29"/>
          <p:cNvSpPr/>
          <p:nvPr/>
        </p:nvSpPr>
        <p:spPr>
          <a:xfrm>
            <a:off x="6419088" y="3602736"/>
            <a:ext cx="1883664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50800" dist="19050" dir="5400000">
              <a:srgbClr val="0F172A">
                <a:alpha val="12000"/>
              </a:srgbClr>
            </a:outerShdw>
          </a:effectLst>
        </p:spPr>
      </p:sp>
      <p:sp>
        <p:nvSpPr>
          <p:cNvPr id="36" name="Shape 30"/>
          <p:cNvSpPr/>
          <p:nvPr/>
        </p:nvSpPr>
        <p:spPr>
          <a:xfrm>
            <a:off x="6528816" y="3712464"/>
            <a:ext cx="256032" cy="256032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7" name="Text 31"/>
          <p:cNvSpPr txBox="1"/>
          <p:nvPr/>
        </p:nvSpPr>
        <p:spPr>
          <a:xfrm>
            <a:off x="6528816" y="371246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38" name="Text 32"/>
          <p:cNvSpPr txBox="1"/>
          <p:nvPr/>
        </p:nvSpPr>
        <p:spPr>
          <a:xfrm>
            <a:off x="6858000" y="3694176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e-Portfolyo Aile · şimdi</a:t>
            </a:r>
            <a:endParaRPr lang="en-US" sz="750" dirty="0"/>
          </a:p>
        </p:txBody>
      </p:sp>
      <p:sp>
        <p:nvSpPr>
          <p:cNvPr id="39" name="Text 33"/>
          <p:cNvSpPr txBox="1"/>
          <p:nvPr/>
        </p:nvSpPr>
        <p:spPr>
          <a:xfrm>
            <a:off x="6528816" y="3986784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🎒 İhtiyaç Listesi</a:t>
            </a:r>
            <a:endParaRPr lang="en-US" sz="1000" dirty="0"/>
          </a:p>
        </p:txBody>
      </p:sp>
      <p:sp>
        <p:nvSpPr>
          <p:cNvPr id="40" name="Text 34"/>
          <p:cNvSpPr txBox="1"/>
          <p:nvPr/>
        </p:nvSpPr>
        <p:spPr>
          <a:xfrm>
            <a:off x="6528816" y="4197096"/>
            <a:ext cx="16642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hafta: sulu boya, önlük.</a:t>
            </a:r>
            <a:endParaRPr lang="en-US" sz="850" dirty="0"/>
          </a:p>
        </p:txBody>
      </p:sp>
      <p:sp>
        <p:nvSpPr>
          <p:cNvPr id="41" name="Text 35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Çocuğunuzun bilgileri yalnızca sizinle paylaşılır.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1417320"/>
          </a:xfrm>
          <a:prstGeom prst="roundRect">
            <a:avLst>
              <a:gd name="adj" fmla="val 9032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5727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839" y="1703527"/>
            <a:ext cx="241402" cy="24140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5910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 rıza, sonra uygulama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93852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KVKK Aydınlatma Metni ve Açık Rıza Formu imzalanmadan hesap açılmaz.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63440" y="1371600"/>
            <a:ext cx="4023360" cy="1417320"/>
          </a:xfrm>
          <a:prstGeom prst="roundRect">
            <a:avLst>
              <a:gd name="adj" fmla="val 9032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846320" y="15727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079" y="1703527"/>
            <a:ext cx="241402" cy="24140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5910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hesap tek bir çocuğa bağlı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5486400" y="193852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Öğrenci No ve şifre size özeldir; başka veli çocuğunuzu göremez.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57200" y="2971800"/>
            <a:ext cx="4023360" cy="1417320"/>
          </a:xfrm>
          <a:prstGeom prst="roundRect">
            <a:avLst>
              <a:gd name="adj" fmla="val 9032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0080" y="31729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" y="3303727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80160" y="31912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fotoğrafları yalnız açık rızayla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280160" y="353872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Rıza vermeyen çocuğun fotoğrafı paylaşılmaz; bu bölüm ancak öğretmen açarsa görünür.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63440" y="2971800"/>
            <a:ext cx="4023360" cy="1417320"/>
          </a:xfrm>
          <a:prstGeom prst="roundRect">
            <a:avLst>
              <a:gd name="adj" fmla="val 9032"/>
            </a:avLst>
          </a:prstGeom>
          <a:solidFill>
            <a:srgbClr val="F0FAFB"/>
          </a:solidFill>
          <a:ln w="12700">
            <a:solidFill>
              <a:srgbClr val="F0FAFB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846320" y="3172968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079" y="3303727"/>
            <a:ext cx="241402" cy="24140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486400" y="31912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Görünen bölümleri öğretmen belirler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486400" y="3538728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Sınıf geneli ya da tek bir çocuk için hangi ekranların açık olacağını öğretmen seçer.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Bugün sizden üç şey istiyorum.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417320"/>
            <a:ext cx="2651760" cy="2148840"/>
          </a:xfrm>
          <a:prstGeom prst="roundRect">
            <a:avLst>
              <a:gd name="adj" fmla="val 766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645920"/>
            <a:ext cx="640080" cy="64008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8123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423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Uygulamayı indirin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Buradan çıkmadan; karekod ekranda kalacak.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46120" y="1417320"/>
            <a:ext cx="2651760" cy="2148840"/>
          </a:xfrm>
          <a:prstGeom prst="roundRect">
            <a:avLst>
              <a:gd name="adj" fmla="val 766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520440" y="1645920"/>
            <a:ext cx="640080" cy="64008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861" y="18123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423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Rıza formunu imzalayın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Masaya bırakın; imzalayanın SMS'i bugün gider.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035040" y="1417320"/>
            <a:ext cx="2651760" cy="2148840"/>
          </a:xfrm>
          <a:prstGeom prst="roundRect">
            <a:avLst>
              <a:gd name="adj" fmla="val 766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09360" y="1645920"/>
            <a:ext cx="640080" cy="640080"/>
          </a:xfrm>
          <a:prstGeom prst="ellipse">
            <a:avLst/>
          </a:prstGeom>
          <a:solidFill>
            <a:srgbClr val="F26B5B"/>
          </a:solidFill>
          <a:ln w="12700">
            <a:solidFill>
              <a:srgbClr val="F26B5B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781" y="181234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09360" y="24231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Bildirimlere izin verin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30936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DCEE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Yoksa "bugün ne yaptın?" sorusu yine "hiçbir şey" ile biter.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Çocuğunuzun okul günü, aynı gün telefonunuzda.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Sorularınız?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457200" y="47731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okuloncesievrak.com/aile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Öğretmen için hazırlık listesi (bu slayt gösterimde görünmez)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82296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Paylaşım Ekranı → Veli Giriş Şifreleri: rıza formunu imzalayan velilere SMS gönderin (ücretsiz; Öğrenci No + Şifre + indirme adresi, gönderen adı OkulOnEvrak).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Veli Paylaşım Ekranı → e-Portfolyo Aile İzinleri: hangi ekranların görüneceğini ve hangi bildirimlerin gideceğini kontrol edin. Sunumda "gelecek" dediğiniz her bildirim türü orada açık olsun; sınıf kareleri için rıza şart.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KVKK Aydınlatma Metni ve Açık Rıza Formu çıktılarını toplantıya getirin; imzasız veliye hesap açmayın.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 telefonunuza uygulamayı kurun ve bir veli hesabıyla giriş yapın; 5. ve 6. slaytta canlı gösterin.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slayttaki köşeli parantezleri doldurun; 7. slayt notuna mesajlara baktığınız saatleri yazın.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 10-12 dakika. Her 3-4 slaytta bir veliyi konuşturun (el kaldırma, telefon çıkarma, soru).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Bitince 8. slaydı (karekod) ekranda bırakın. Ertesi gün SMS alamayan veliye şifreyi yeniden gönderin.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e-Portfolyo Aile — Veli Bilgilendirme Sunumu</dc:title>
  <dc:subject>PptxGenJS Presentation</dc:subject>
  <dc:creator>okuloncesievrak.com</dc:creator>
  <cp:lastModifiedBy>okuloncesievrak.com</cp:lastModifiedBy>
  <cp:revision>1</cp:revision>
  <dcterms:created xsi:type="dcterms:W3CDTF">2026-09-08T17:23:23Z</dcterms:created>
  <dcterms:modified xsi:type="dcterms:W3CDTF">2026-09-08T17:23:23Z</dcterms:modified>
</cp:coreProperties>
</file>